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931" r:id="rId2"/>
    <p:sldId id="265" r:id="rId3"/>
    <p:sldId id="266" r:id="rId4"/>
    <p:sldId id="267" r:id="rId5"/>
    <p:sldId id="268" r:id="rId6"/>
    <p:sldId id="269" r:id="rId7"/>
    <p:sldId id="270" r:id="rId8"/>
    <p:sldId id="271" r:id="rId9"/>
    <p:sldId id="272" r:id="rId10"/>
    <p:sldId id="273" r:id="rId11"/>
    <p:sldId id="275" r:id="rId12"/>
    <p:sldId id="274" r:id="rId13"/>
    <p:sldId id="276" r:id="rId14"/>
    <p:sldId id="277"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3CA75-ED4D-7145-86E8-06820ABCE29D}" type="datetimeFigureOut">
              <a:rPr lang="en-US" smtClean="0"/>
              <a:t>6/23/19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16B64-1BFD-744A-836A-0948F4010114}" type="slidenum">
              <a:rPr lang="en-US" smtClean="0"/>
              <a:t>‹#›</a:t>
            </a:fld>
            <a:endParaRPr lang="en-US"/>
          </a:p>
        </p:txBody>
      </p:sp>
    </p:spTree>
    <p:extLst>
      <p:ext uri="{BB962C8B-B14F-4D97-AF65-F5344CB8AC3E}">
        <p14:creationId xmlns:p14="http://schemas.microsoft.com/office/powerpoint/2010/main" val="394463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78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generate those reference context ourselves!</a:t>
            </a:r>
          </a:p>
          <a:p>
            <a:endParaRPr lang="en-US" dirty="0"/>
          </a:p>
          <a:p>
            <a:r>
              <a:rPr lang="en-US" dirty="0"/>
              <a:t>Metagenomic assembly is a computational strategy to generate longer sequences by stitching partially overlapping short reads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20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these longer sequences ‘contigs’ (as in ‘contiguous DNA’). Just like the short reads, contigs also can be aligned to databases for to study functions of genes they describe. For that purpose contigs would work better than short reads.</a:t>
            </a:r>
          </a:p>
          <a:p>
            <a:endParaRPr lang="en-US" dirty="0"/>
          </a:p>
          <a:p>
            <a:r>
              <a:rPr lang="en-US" dirty="0"/>
              <a:t>Q: Do you agree? Why?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51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contigs can also be used for something more: the holy grail of microbiology. Reconstructing genomes of microorganisms we have not yet cultivated directly from the environmental samples.</a:t>
            </a:r>
          </a:p>
          <a:p>
            <a:endParaRPr lang="en-US" dirty="0"/>
          </a:p>
          <a:p>
            <a:r>
              <a:rPr lang="en-US" dirty="0"/>
              <a:t>We will talk about the details of this step next week.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37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essentially, when done right, metagenomic binning would give us genomes, which we call ‘metagenome-assembled genomes’.</a:t>
            </a:r>
          </a:p>
          <a:p>
            <a:endParaRPr lang="en-US" dirty="0"/>
          </a:p>
          <a:p>
            <a:r>
              <a:rPr lang="en-US" dirty="0"/>
              <a:t>Q: Why are there multiple ‘contigs’ for a given genome rather than a single one?</a:t>
            </a:r>
          </a:p>
          <a:p>
            <a:endParaRPr lang="en-US" dirty="0"/>
          </a:p>
          <a:p>
            <a:r>
              <a:rPr lang="en-US" dirty="0"/>
              <a:t>Q: Can we estimate the abundance of these MAGs? How?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64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strategy of mapping will also work with these sequences.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55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have better characterized the environment compared to the previous approach. </a:t>
            </a:r>
          </a:p>
          <a:p>
            <a:endParaRPr lang="en-US" dirty="0"/>
          </a:p>
          <a:p>
            <a:r>
              <a:rPr lang="en-US" dirty="0"/>
              <a:t>Q: Why are there still blue reads?</a:t>
            </a:r>
          </a:p>
          <a:p>
            <a:endParaRPr lang="en-US" dirty="0"/>
          </a:p>
          <a:p>
            <a:r>
              <a:rPr lang="en-US" dirty="0"/>
              <a:t>Q: What’s up with yellow? Which stage of the analysis may have failed?</a:t>
            </a:r>
          </a:p>
          <a:p>
            <a:endParaRPr lang="en-US" dirty="0"/>
          </a:p>
          <a:p>
            <a:r>
              <a:rPr lang="en-US" dirty="0"/>
              <a:t>Q: What else can we do to get the genome of yellow?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47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 have an environment filled with microbial cells.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37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Shotgun sequencing allows you to sequence the entire DNA content of this environment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64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form of ‘short sequencing reads’.</a:t>
            </a:r>
          </a:p>
          <a:p>
            <a:endParaRPr lang="en-US" dirty="0"/>
          </a:p>
          <a:p>
            <a:r>
              <a:rPr lang="en-US" dirty="0"/>
              <a:t>Q: Why are they short?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54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these reads often metagenomics short reads.</a:t>
            </a:r>
          </a:p>
          <a:p>
            <a:endParaRPr lang="en-US" dirty="0"/>
          </a:p>
          <a:p>
            <a:r>
              <a:rPr lang="en-US" dirty="0"/>
              <a:t>This type of data can be used in multiple ways to understand the microbial make up of an environment at the DNA level.</a:t>
            </a:r>
          </a:p>
          <a:p>
            <a:endParaRPr lang="en-US" dirty="0"/>
          </a:p>
          <a:p>
            <a:r>
              <a:rPr lang="en-US" dirty="0"/>
              <a:t>Q: What can we do with these reads?</a:t>
            </a:r>
          </a:p>
          <a:p>
            <a:endParaRPr lang="en-US" dirty="0"/>
          </a:p>
          <a:p>
            <a:r>
              <a:rPr lang="en-US" dirty="0"/>
              <a:t>We can align them to databases to estimate functions and taxonomy, and crate summary matrices to compare different environments, for instance.</a:t>
            </a:r>
          </a:p>
          <a:p>
            <a:endParaRPr lang="en-US" dirty="0"/>
          </a:p>
          <a:p>
            <a:r>
              <a:rPr lang="en-US" dirty="0"/>
              <a:t>Q: Can you list some of the caveats of doing that?</a:t>
            </a:r>
          </a:p>
          <a:p>
            <a:endParaRPr lang="en-US" dirty="0"/>
          </a:p>
          <a:p>
            <a:r>
              <a:rPr lang="en-US" dirty="0"/>
              <a:t>Alternatively we can use metagenomic reads to estimate the ‘occurrence’ of a genome in an environment. Which is an extremely powerful approach to probe naturally occurring microbes.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26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we have a reference genome.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79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before, we can use metagenomic read recruitment to understand whether there is a population that occurs in this environment (‘metagenomic read recruitment’ is also called ‘mapping’ pretty frequently, but I like read recruitment better because it associates this operation with an ‘intention’: recruiting reads with a reference sequence to probe its occurrence and abundance in a given metagenome).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01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could use more genomes, indeed. Let’s say we used these two.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08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left behind are the reads that didn’t map either of the genomes we have used.</a:t>
            </a:r>
          </a:p>
          <a:p>
            <a:endParaRPr lang="en-US" dirty="0"/>
          </a:p>
          <a:p>
            <a:r>
              <a:rPr lang="en-US" dirty="0"/>
              <a:t>Q: There are still purple and blue reads in there, why?</a:t>
            </a:r>
          </a:p>
          <a:p>
            <a:endParaRPr lang="en-US" dirty="0"/>
          </a:p>
          <a:p>
            <a:r>
              <a:rPr lang="en-US" dirty="0"/>
              <a:t>Even if there were hundreds of genomes in our genomic database, there would still be some that would remain.</a:t>
            </a:r>
          </a:p>
          <a:p>
            <a:endParaRPr lang="en-US" dirty="0"/>
          </a:p>
          <a:p>
            <a:r>
              <a:rPr lang="en-US" dirty="0"/>
              <a:t>Q: What could be an alternative strategy to characterize an environment with a larger reference context?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611E-6AA5-544B-AD76-CE7A47048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87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DC24-F020-6342-B2B9-217E9ADFD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BFDF9-5944-2346-9163-8E7BE5719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86B60B-6928-3E48-B9D3-64E24C736806}"/>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5" name="Footer Placeholder 4">
            <a:extLst>
              <a:ext uri="{FF2B5EF4-FFF2-40B4-BE49-F238E27FC236}">
                <a16:creationId xmlns:a16="http://schemas.microsoft.com/office/drawing/2014/main" id="{FD080ABF-22DD-2C40-B2A6-7967C8B4D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9C80A-AF85-634A-8060-26A20584D28D}"/>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212494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234E-3851-BC46-AAD1-C0507FD4D7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8B1DE3-0A62-D647-AE86-6117BF39C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79229-0FD5-5847-B0A4-7E9E98A41ADE}"/>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5" name="Footer Placeholder 4">
            <a:extLst>
              <a:ext uri="{FF2B5EF4-FFF2-40B4-BE49-F238E27FC236}">
                <a16:creationId xmlns:a16="http://schemas.microsoft.com/office/drawing/2014/main" id="{25D7543E-F8F3-604D-839F-831944DB8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B73C8-A6EB-9A4B-89D0-989E2F3CAC8B}"/>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36642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38090-6BDD-A643-AE69-AE04FE0CDC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283499-E9C4-9840-B997-3E8BBC425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B4A72-B06F-1743-81E5-28177F440210}"/>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5" name="Footer Placeholder 4">
            <a:extLst>
              <a:ext uri="{FF2B5EF4-FFF2-40B4-BE49-F238E27FC236}">
                <a16:creationId xmlns:a16="http://schemas.microsoft.com/office/drawing/2014/main" id="{C605CB82-0956-3B48-B1C6-D251E1C5F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0D264-231B-7049-952F-9447E5881035}"/>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140223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FE6C-46AE-F24F-BEFC-908C8D909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77B9D-A938-8A4D-AA23-8108A6FBD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F393A-A0F2-0240-868E-7518D03C11B9}"/>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5" name="Footer Placeholder 4">
            <a:extLst>
              <a:ext uri="{FF2B5EF4-FFF2-40B4-BE49-F238E27FC236}">
                <a16:creationId xmlns:a16="http://schemas.microsoft.com/office/drawing/2014/main" id="{81BB6CF8-22ED-6944-9F66-6DACF0F81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22E3A-E9F0-A045-BFE2-B8F2FFB95F16}"/>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408447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5D92-8B36-6F49-AACC-CE354A78BF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E10896-FE61-4E4C-9D4F-6B06FFA0D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80B8D-E611-E349-9804-8FE64C924203}"/>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5" name="Footer Placeholder 4">
            <a:extLst>
              <a:ext uri="{FF2B5EF4-FFF2-40B4-BE49-F238E27FC236}">
                <a16:creationId xmlns:a16="http://schemas.microsoft.com/office/drawing/2014/main" id="{42C34E91-C8F4-6D4E-94EB-38B097B78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33611-8E40-9043-B102-2552CCF13C2B}"/>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356121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8F01-27E4-0940-8DE9-94C699478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458F1-3216-2241-9030-72E0A99979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9EF568-2632-CC47-9EE6-D0250A806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EF5B58-169C-3B4F-97FC-B5B0195418DF}"/>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6" name="Footer Placeholder 5">
            <a:extLst>
              <a:ext uri="{FF2B5EF4-FFF2-40B4-BE49-F238E27FC236}">
                <a16:creationId xmlns:a16="http://schemas.microsoft.com/office/drawing/2014/main" id="{4F649464-7284-794C-B4E4-0FA288E27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B779F-6DDA-5A41-9122-38831B560BBE}"/>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147918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8E1DB-E141-7142-A7BE-65126639C1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DEDF76-D06E-BD46-8085-128335D2D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F4F91C-306A-9C46-973F-260E58B89C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14012F-7F1B-0441-9B86-295E97F49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49A9E-7BCA-604A-AF7F-A96955A66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0A7B16-0F81-964F-AC7C-CBD7ED542524}"/>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8" name="Footer Placeholder 7">
            <a:extLst>
              <a:ext uri="{FF2B5EF4-FFF2-40B4-BE49-F238E27FC236}">
                <a16:creationId xmlns:a16="http://schemas.microsoft.com/office/drawing/2014/main" id="{BA6A17F1-B747-784D-A576-F1A3521DE6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568E7-0D90-5446-A22B-34E9DB30647E}"/>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347829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20FA-8872-7548-A54B-23C01FB9DF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653A3-F908-2346-890A-C83DF34D0FE2}"/>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4" name="Footer Placeholder 3">
            <a:extLst>
              <a:ext uri="{FF2B5EF4-FFF2-40B4-BE49-F238E27FC236}">
                <a16:creationId xmlns:a16="http://schemas.microsoft.com/office/drawing/2014/main" id="{9606721B-4841-7644-B7A8-42184C5DA3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271572-C3F9-7044-AA8A-899A4BD11C69}"/>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17397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55459-F92E-7D41-B47C-99CB9E08F9EB}"/>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3" name="Footer Placeholder 2">
            <a:extLst>
              <a:ext uri="{FF2B5EF4-FFF2-40B4-BE49-F238E27FC236}">
                <a16:creationId xmlns:a16="http://schemas.microsoft.com/office/drawing/2014/main" id="{32C5BF21-334E-534F-A4FE-1B4BFD830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6EA9A6-D797-9745-BF62-32837EE89134}"/>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169935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0E0C-0355-F643-B11E-9A936E201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81AEC-4650-4441-9709-02A29F296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09011-6B14-6547-B8AA-0470C63E1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D10C4-4F57-4546-80D4-07E21B2AEA40}"/>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6" name="Footer Placeholder 5">
            <a:extLst>
              <a:ext uri="{FF2B5EF4-FFF2-40B4-BE49-F238E27FC236}">
                <a16:creationId xmlns:a16="http://schemas.microsoft.com/office/drawing/2014/main" id="{BDD715F9-22AC-2E4E-8797-C47AEBED9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18ED0-96AD-5C4E-987F-4445163F7732}"/>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3977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16D8-61FB-694B-AB20-9AC0E927C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B1D6B9-488F-554D-9CE8-D58D480BF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0FA33C-7A60-024A-8CB6-96714FA37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A1971-21D2-154E-B8EB-6A6CBCFC2290}"/>
              </a:ext>
            </a:extLst>
          </p:cNvPr>
          <p:cNvSpPr>
            <a:spLocks noGrp="1"/>
          </p:cNvSpPr>
          <p:nvPr>
            <p:ph type="dt" sz="half" idx="10"/>
          </p:nvPr>
        </p:nvSpPr>
        <p:spPr/>
        <p:txBody>
          <a:bodyPr/>
          <a:lstStyle/>
          <a:p>
            <a:fld id="{4B240FE8-0C0A-0546-B376-AA24844DD01E}" type="datetimeFigureOut">
              <a:rPr lang="en-US" smtClean="0"/>
              <a:t>6/23/19</a:t>
            </a:fld>
            <a:endParaRPr lang="en-US"/>
          </a:p>
        </p:txBody>
      </p:sp>
      <p:sp>
        <p:nvSpPr>
          <p:cNvPr id="6" name="Footer Placeholder 5">
            <a:extLst>
              <a:ext uri="{FF2B5EF4-FFF2-40B4-BE49-F238E27FC236}">
                <a16:creationId xmlns:a16="http://schemas.microsoft.com/office/drawing/2014/main" id="{441C0FA7-D573-3D4C-B0C0-3E583931E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E96A3-0C2B-A846-A7D0-A1E5371CEC7F}"/>
              </a:ext>
            </a:extLst>
          </p:cNvPr>
          <p:cNvSpPr>
            <a:spLocks noGrp="1"/>
          </p:cNvSpPr>
          <p:nvPr>
            <p:ph type="sldNum" sz="quarter" idx="12"/>
          </p:nvPr>
        </p:nvSpPr>
        <p:spPr/>
        <p:txBody>
          <a:bodyPr/>
          <a:lstStyle/>
          <a:p>
            <a:fld id="{FC2EBF9B-23D5-4E42-A8EF-3DCCD586EB8B}" type="slidenum">
              <a:rPr lang="en-US" smtClean="0"/>
              <a:t>‹#›</a:t>
            </a:fld>
            <a:endParaRPr lang="en-US"/>
          </a:p>
        </p:txBody>
      </p:sp>
    </p:spTree>
    <p:extLst>
      <p:ext uri="{BB962C8B-B14F-4D97-AF65-F5344CB8AC3E}">
        <p14:creationId xmlns:p14="http://schemas.microsoft.com/office/powerpoint/2010/main" val="118925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67860-331F-5346-9A0F-89B574550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8221DE-5A28-1848-B9C6-91D471EA1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2152F-9229-7D40-B4EF-CEB678102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40FE8-0C0A-0546-B376-AA24844DD01E}" type="datetimeFigureOut">
              <a:rPr lang="en-US" smtClean="0"/>
              <a:t>6/23/19</a:t>
            </a:fld>
            <a:endParaRPr lang="en-US"/>
          </a:p>
        </p:txBody>
      </p:sp>
      <p:sp>
        <p:nvSpPr>
          <p:cNvPr id="5" name="Footer Placeholder 4">
            <a:extLst>
              <a:ext uri="{FF2B5EF4-FFF2-40B4-BE49-F238E27FC236}">
                <a16:creationId xmlns:a16="http://schemas.microsoft.com/office/drawing/2014/main" id="{935EB5FC-B7F6-9649-882D-EEA2317D9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9E276-05CA-2249-8B43-A055CC9E6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EBF9B-23D5-4E42-A8EF-3DCCD586EB8B}" type="slidenum">
              <a:rPr lang="en-US" smtClean="0"/>
              <a:t>‹#›</a:t>
            </a:fld>
            <a:endParaRPr lang="en-US"/>
          </a:p>
        </p:txBody>
      </p:sp>
    </p:spTree>
    <p:extLst>
      <p:ext uri="{BB962C8B-B14F-4D97-AF65-F5344CB8AC3E}">
        <p14:creationId xmlns:p14="http://schemas.microsoft.com/office/powerpoint/2010/main" val="1313338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1E69DD5-223F-BC42-86CC-67439F7931D2}"/>
              </a:ext>
            </a:extLst>
          </p:cNvPr>
          <p:cNvPicPr>
            <a:picLocks noChangeAspect="1"/>
          </p:cNvPicPr>
          <p:nvPr/>
        </p:nvPicPr>
        <p:blipFill rotWithShape="1">
          <a:blip r:embed="rId3">
            <a:alphaModFix amt="50000"/>
          </a:blip>
          <a:srcRect t="6250"/>
          <a:stretch/>
        </p:blipFill>
        <p:spPr>
          <a:xfrm>
            <a:off x="20" y="1"/>
            <a:ext cx="12191980" cy="6857999"/>
          </a:xfrm>
          <a:prstGeom prst="rect">
            <a:avLst/>
          </a:prstGeom>
        </p:spPr>
      </p:pic>
      <p:sp>
        <p:nvSpPr>
          <p:cNvPr id="7" name="TextBox 6"/>
          <p:cNvSpPr txBox="1"/>
          <p:nvPr/>
        </p:nvSpPr>
        <p:spPr>
          <a:xfrm>
            <a:off x="4387349" y="1200152"/>
            <a:ext cx="6897171" cy="4457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200" b="1" i="0" u="none" strike="noStrike" kern="1200" cap="none" spc="0" normalizeH="0" baseline="0" noProof="0" dirty="0">
                <a:ln>
                  <a:noFill/>
                </a:ln>
                <a:solidFill>
                  <a:srgbClr val="FFFFFF"/>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Genome resolved metagenomics</a:t>
            </a:r>
          </a:p>
        </p:txBody>
      </p:sp>
      <p:cxnSp>
        <p:nvCxnSpPr>
          <p:cNvPr id="14" name="Straight Connector 13">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63039D-4961-A74B-84F5-0BBBE7D000D4}"/>
              </a:ext>
            </a:extLst>
          </p:cNvPr>
          <p:cNvSpPr txBox="1"/>
          <p:nvPr/>
        </p:nvSpPr>
        <p:spPr>
          <a:xfrm>
            <a:off x="8597349" y="6480313"/>
            <a:ext cx="3594632" cy="377687"/>
          </a:xfrm>
          <a:prstGeom prst="rect">
            <a:avLst/>
          </a:prstGeom>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http://</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merenlab.org</a:t>
            </a: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momics</a:t>
            </a:r>
            <a:endPar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8026287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9DA1E4-C86C-8C41-965D-77FE31E68F1F}"/>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1127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2D637-D910-F841-8683-2B0930ABE061}"/>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230078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A7F2A-EF41-4B4D-B341-0583B4698E3A}"/>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198523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17E026-C8A1-4E4C-8816-5A0DB9B98A03}"/>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115412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656DF5-005A-B246-BFF4-6DDD150BBE21}"/>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93287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1DD9E-E62D-AF4B-B457-6A486D0D6B27}"/>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248916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E195DF-1B6A-914D-9602-35817AC0CDDD}"/>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222288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3F0A47-E85D-9C45-A1F0-393A5D54DA40}"/>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196370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F1A5D-6826-EC4D-B1DA-EBFD79FFD3B1}"/>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6711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FD865-1583-444D-A38E-D2DDFB97A4E7}"/>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206331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50AFE-A93E-2C4D-A431-DD2CCDE7880D}"/>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197126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74556-9F80-2543-A9A4-9538539293FA}"/>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122239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9717C-85A6-7E48-9FD5-19F910F79549}"/>
              </a:ext>
            </a:extLst>
          </p:cNvPr>
          <p:cNvPicPr>
            <a:picLocks noChangeAspect="1"/>
          </p:cNvPicPr>
          <p:nvPr/>
        </p:nvPicPr>
        <p:blipFill>
          <a:blip r:embed="rId2"/>
          <a:stretch>
            <a:fillRect/>
          </a:stretch>
        </p:blipFill>
        <p:spPr>
          <a:xfrm>
            <a:off x="15711" y="0"/>
            <a:ext cx="12160577" cy="6858000"/>
          </a:xfrm>
          <a:prstGeom prst="rect">
            <a:avLst/>
          </a:prstGeom>
        </p:spPr>
      </p:pic>
    </p:spTree>
    <p:extLst>
      <p:ext uri="{BB962C8B-B14F-4D97-AF65-F5344CB8AC3E}">
        <p14:creationId xmlns:p14="http://schemas.microsoft.com/office/powerpoint/2010/main" val="356606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A79B5-52CA-734E-BBE4-99F923CE8579}"/>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309535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830DB-FEC9-C34C-9990-8722EEC20DAB}"/>
              </a:ext>
            </a:extLst>
          </p:cNvPr>
          <p:cNvPicPr>
            <a:picLocks noChangeAspect="1"/>
          </p:cNvPicPr>
          <p:nvPr/>
        </p:nvPicPr>
        <p:blipFill>
          <a:blip r:embed="rId3"/>
          <a:stretch>
            <a:fillRect/>
          </a:stretch>
        </p:blipFill>
        <p:spPr>
          <a:xfrm>
            <a:off x="15711" y="0"/>
            <a:ext cx="12160577" cy="6858000"/>
          </a:xfrm>
          <a:prstGeom prst="rect">
            <a:avLst/>
          </a:prstGeom>
        </p:spPr>
      </p:pic>
    </p:spTree>
    <p:extLst>
      <p:ext uri="{BB962C8B-B14F-4D97-AF65-F5344CB8AC3E}">
        <p14:creationId xmlns:p14="http://schemas.microsoft.com/office/powerpoint/2010/main" val="960496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585</Words>
  <Application>Microsoft Macintosh PowerPoint</Application>
  <PresentationFormat>Widescreen</PresentationFormat>
  <Paragraphs>65</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Neue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Eren</dc:creator>
  <cp:lastModifiedBy>A Eren</cp:lastModifiedBy>
  <cp:revision>2</cp:revision>
  <dcterms:created xsi:type="dcterms:W3CDTF">2019-06-24T02:07:15Z</dcterms:created>
  <dcterms:modified xsi:type="dcterms:W3CDTF">2019-06-24T02:09:48Z</dcterms:modified>
</cp:coreProperties>
</file>